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4"/>
  </p:sldMasterIdLst>
  <p:notesMasterIdLst>
    <p:notesMasterId r:id="rId7"/>
  </p:notesMasterIdLst>
  <p:handoutMasterIdLst>
    <p:handoutMasterId r:id="rId8"/>
  </p:handoutMasterIdLst>
  <p:sldIdLst>
    <p:sldId id="263" r:id="rId5"/>
    <p:sldId id="264" r:id="rId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phie ROLDAN" initials="SR" lastIdx="1" clrIdx="0">
    <p:extLst>
      <p:ext uri="{19B8F6BF-5375-455C-9EA6-DF929625EA0E}">
        <p15:presenceInfo xmlns:p15="http://schemas.microsoft.com/office/powerpoint/2012/main" userId="S::s.roldan@gesec.fr::d58ab3ac-cf8b-4f94-8dea-d561670492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F7D05"/>
    <a:srgbClr val="EF7D00"/>
    <a:srgbClr val="009FE3"/>
    <a:srgbClr val="FFFFFF"/>
    <a:srgbClr val="BCC5DC"/>
    <a:srgbClr val="B7E9FF"/>
    <a:srgbClr val="004577"/>
    <a:srgbClr val="95C121"/>
    <a:srgbClr val="EDF6F6"/>
    <a:srgbClr val="D9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072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216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401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phie ROLDAN" userId="d58ab3ac-cf8b-4f94-8dea-d56167049204" providerId="ADAL" clId="{A36C0BBC-B3C1-4805-BF23-F36B32D53217}"/>
    <pc:docChg chg="modSld">
      <pc:chgData name="Sophie ROLDAN" userId="d58ab3ac-cf8b-4f94-8dea-d56167049204" providerId="ADAL" clId="{A36C0BBC-B3C1-4805-BF23-F36B32D53217}" dt="2022-11-15T09:05:54.293" v="0" actId="115"/>
      <pc:docMkLst>
        <pc:docMk/>
      </pc:docMkLst>
      <pc:sldChg chg="modSp mod">
        <pc:chgData name="Sophie ROLDAN" userId="d58ab3ac-cf8b-4f94-8dea-d56167049204" providerId="ADAL" clId="{A36C0BBC-B3C1-4805-BF23-F36B32D53217}" dt="2022-11-15T09:05:54.293" v="0" actId="115"/>
        <pc:sldMkLst>
          <pc:docMk/>
          <pc:sldMk cId="1604632347" sldId="265"/>
        </pc:sldMkLst>
        <pc:spChg chg="mod">
          <ac:chgData name="Sophie ROLDAN" userId="d58ab3ac-cf8b-4f94-8dea-d56167049204" providerId="ADAL" clId="{A36C0BBC-B3C1-4805-BF23-F36B32D53217}" dt="2022-11-15T09:05:54.293" v="0" actId="115"/>
          <ac:spMkLst>
            <pc:docMk/>
            <pc:sldMk cId="1604632347" sldId="265"/>
            <ac:spMk id="3" creationId="{DC217495-52AF-4F18-9F13-381CDBC4AB9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7D1B86D-5611-4ED9-9367-DD98A732381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E0B4777-18A3-45A2-A88E-C4BC782862BE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433EEB4-7030-4F4C-A498-4CAC1B8CC7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DA195B-22DA-4B64-8D9B-C1E79152C5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7E054634-F1E2-4640-A44C-D26F486A22E3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e l'en-tête 6">
            <a:extLst>
              <a:ext uri="{FF2B5EF4-FFF2-40B4-BE49-F238E27FC236}">
                <a16:creationId xmlns:a16="http://schemas.microsoft.com/office/drawing/2014/main" id="{5DE066FC-B067-49A8-B9D3-D5B0BE98D2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/>
              <a:t>A.F.T.</a:t>
            </a:r>
          </a:p>
        </p:txBody>
      </p:sp>
    </p:spTree>
    <p:extLst>
      <p:ext uri="{BB962C8B-B14F-4D97-AF65-F5344CB8AC3E}">
        <p14:creationId xmlns:p14="http://schemas.microsoft.com/office/powerpoint/2010/main" val="16660434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r>
              <a:rPr lang="fr-FR"/>
              <a:t>A.F.T.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EDCF71E5-4A83-448E-9894-C59326F753DE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EC8AF1F3-B2F0-4325-A0F2-9F3060DDB9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12118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7516-D7F8-4987-8728-DE580CFDDB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426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7516-D7F8-4987-8728-DE580CFDDB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654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7516-D7F8-4987-8728-DE580CFDDB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876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97E41D-C356-4B54-BEDE-BEEF78BB3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773720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FB32-7C98-5648-A60D-8C039B5A11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60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7516-D7F8-4987-8728-DE580CFDDB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0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7516-D7F8-4987-8728-DE580CFDDB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957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7516-D7F8-4987-8728-DE580CFDDB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6587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7516-D7F8-4987-8728-DE580CFDDB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816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7516-D7F8-4987-8728-DE580CFDDB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7994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7516-D7F8-4987-8728-DE580CFDDB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416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7516-D7F8-4987-8728-DE580CFDDB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111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6FB32-7C98-5648-A60D-8C039B5A11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90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risques.gouv.fr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360F161-4430-4275-8D91-E515265AEA39}"/>
              </a:ext>
            </a:extLst>
          </p:cNvPr>
          <p:cNvSpPr/>
          <p:nvPr/>
        </p:nvSpPr>
        <p:spPr>
          <a:xfrm>
            <a:off x="-1" y="6262932"/>
            <a:ext cx="12192000" cy="607546"/>
          </a:xfrm>
          <a:prstGeom prst="rect">
            <a:avLst/>
          </a:prstGeom>
          <a:solidFill>
            <a:srgbClr val="0045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spcAft>
                <a:spcPts val="1000"/>
              </a:spcAft>
            </a:pP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70382BA-A278-459F-87FA-E400EF1E0E6A}"/>
              </a:ext>
            </a:extLst>
          </p:cNvPr>
          <p:cNvSpPr txBox="1"/>
          <p:nvPr/>
        </p:nvSpPr>
        <p:spPr>
          <a:xfrm>
            <a:off x="2189200" y="6323392"/>
            <a:ext cx="4795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Spécialiste dans la transmission d’entreprises de 1 à 40 salariés </a:t>
            </a:r>
          </a:p>
          <a:p>
            <a:r>
              <a:rPr lang="fr-F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 / logistique / bâtiment / industrie / commerce de gros</a:t>
            </a:r>
            <a:endParaRPr lang="fr-FR" sz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60A437-7EFD-4387-841A-FE99BFD2532B}"/>
              </a:ext>
            </a:extLst>
          </p:cNvPr>
          <p:cNvSpPr/>
          <p:nvPr/>
        </p:nvSpPr>
        <p:spPr>
          <a:xfrm>
            <a:off x="8842726" y="6371661"/>
            <a:ext cx="3688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www.ventes-entreprises.com</a:t>
            </a:r>
            <a:endParaRPr lang="fr-FR" dirty="0">
              <a:solidFill>
                <a:schemeClr val="accent2"/>
              </a:solidFill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A7458170-12F0-4596-8051-2EDFD17B4591}"/>
              </a:ext>
            </a:extLst>
          </p:cNvPr>
          <p:cNvCxnSpPr/>
          <p:nvPr/>
        </p:nvCxnSpPr>
        <p:spPr>
          <a:xfrm>
            <a:off x="2068820" y="6315980"/>
            <a:ext cx="0" cy="43830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>
            <a:extLst>
              <a:ext uri="{FF2B5EF4-FFF2-40B4-BE49-F238E27FC236}">
                <a16:creationId xmlns:a16="http://schemas.microsoft.com/office/drawing/2014/main" id="{53AD3681-CE3D-BC88-FDC8-7E3B83488F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7975" y="126584"/>
            <a:ext cx="1673412" cy="1608336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0C0890E2-F416-195A-EBE7-3504CCF45110}"/>
              </a:ext>
            </a:extLst>
          </p:cNvPr>
          <p:cNvSpPr txBox="1"/>
          <p:nvPr/>
        </p:nvSpPr>
        <p:spPr>
          <a:xfrm>
            <a:off x="0" y="6211668"/>
            <a:ext cx="1511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Acquisition </a:t>
            </a:r>
          </a:p>
          <a:p>
            <a:r>
              <a:rPr lang="fr-FR" sz="1200" dirty="0">
                <a:solidFill>
                  <a:schemeClr val="bg1"/>
                </a:solidFill>
              </a:rPr>
              <a:t>Fusion</a:t>
            </a:r>
          </a:p>
          <a:p>
            <a:r>
              <a:rPr lang="fr-FR" sz="1200" dirty="0">
                <a:solidFill>
                  <a:schemeClr val="bg1"/>
                </a:solidFill>
              </a:rPr>
              <a:t>Transmission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0DDFD85-C8D9-A803-ADB2-CA6B02E2C386}"/>
              </a:ext>
            </a:extLst>
          </p:cNvPr>
          <p:cNvSpPr txBox="1"/>
          <p:nvPr/>
        </p:nvSpPr>
        <p:spPr>
          <a:xfrm>
            <a:off x="7177897" y="5834374"/>
            <a:ext cx="5014102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dirty="0"/>
              <a:t>Réalisation A.F.T. / 06.58 09 46 17 / contact@infos-aft.com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8BD0617-B903-F1B9-D288-B1F5C7919A19}"/>
              </a:ext>
            </a:extLst>
          </p:cNvPr>
          <p:cNvSpPr txBox="1"/>
          <p:nvPr/>
        </p:nvSpPr>
        <p:spPr>
          <a:xfrm>
            <a:off x="-1" y="-2205"/>
            <a:ext cx="12141387" cy="5173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Travaux d’installation eau et gaz</a:t>
            </a:r>
            <a:endParaRPr lang="fr-FR" sz="1800" b="1" u="sng" dirty="0">
              <a:solidFill>
                <a:srgbClr val="EF7D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solidFill>
                  <a:srgbClr val="EF7D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Référence de l’annonce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AK16012024</a:t>
            </a:r>
            <a:endParaRPr lang="fr-FR" sz="1800" dirty="0">
              <a:solidFill>
                <a:srgbClr val="EF7D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dirty="0">
                <a:solidFill>
                  <a:srgbClr val="EF7D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Secteur activité :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PLOMBERIE CHAUFFAGE</a:t>
            </a:r>
            <a:endParaRPr lang="fr-FR" sz="1800" dirty="0">
              <a:solidFill>
                <a:srgbClr val="EF7D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dirty="0">
                <a:solidFill>
                  <a:srgbClr val="EF7D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Département :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Seine St Denis (93)</a:t>
            </a:r>
          </a:p>
          <a:p>
            <a:r>
              <a:rPr lang="fr-FR" dirty="0">
                <a:solidFill>
                  <a:srgbClr val="EF7D0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Localisation : 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Livry Gargan</a:t>
            </a:r>
          </a:p>
          <a:p>
            <a:r>
              <a:rPr lang="fr-FR" dirty="0">
                <a:solidFill>
                  <a:srgbClr val="EF7D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Prix :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2 400 000€</a:t>
            </a:r>
            <a:endParaRPr lang="fr-FR" dirty="0">
              <a:solidFill>
                <a:srgbClr val="EF7D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Description (2 pages)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</a:p>
          <a:p>
            <a:pPr>
              <a:lnSpc>
                <a:spcPct val="150000"/>
              </a:lnSpc>
            </a:pPr>
            <a:r>
              <a:rPr lang="fr-FR" dirty="0">
                <a:solidFill>
                  <a:srgbClr val="EF7D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Année création de l’entreprise :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2014</a:t>
            </a:r>
          </a:p>
          <a:p>
            <a:pPr>
              <a:lnSpc>
                <a:spcPct val="150000"/>
              </a:lnSpc>
            </a:pPr>
            <a:r>
              <a:rPr lang="fr-FR" dirty="0">
                <a:solidFill>
                  <a:srgbClr val="EF7D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Cause de la cession :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Autre projet</a:t>
            </a:r>
            <a:endParaRPr lang="fr-FR" dirty="0">
              <a:solidFill>
                <a:srgbClr val="EF7D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dirty="0">
                <a:solidFill>
                  <a:srgbClr val="EF7D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Locaux : 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Locaux d’environ 100m2 – loyer 1 350€</a:t>
            </a:r>
            <a:endParaRPr lang="fr-FR" dirty="0">
              <a:solidFill>
                <a:srgbClr val="EF7D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dirty="0">
                <a:solidFill>
                  <a:srgbClr val="EF7D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Descriptif activité : 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Travaux d’installation eau et gaz – tuyauteries  industrielles – Installations thermiques - dépannages</a:t>
            </a:r>
          </a:p>
          <a:p>
            <a:pPr>
              <a:lnSpc>
                <a:spcPct val="150000"/>
              </a:lnSpc>
            </a:pPr>
            <a:r>
              <a:rPr lang="fr-FR" dirty="0">
                <a:solidFill>
                  <a:srgbClr val="EF7D0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 de clientèle :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Clientèle de grands comptes comme Dalkia – Engie – </a:t>
            </a:r>
            <a:r>
              <a:rPr lang="fr-F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Idex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Cram - Pour la plupart contrat cadre </a:t>
            </a:r>
          </a:p>
          <a:p>
            <a:pPr>
              <a:lnSpc>
                <a:spcPct val="150000"/>
              </a:lnSpc>
            </a:pPr>
            <a:r>
              <a:rPr lang="fr-FR" dirty="0">
                <a:solidFill>
                  <a:srgbClr val="EF7D0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Carnet de commande :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flux tendu 15 jours</a:t>
            </a:r>
          </a:p>
          <a:p>
            <a:pPr>
              <a:lnSpc>
                <a:spcPct val="150000"/>
              </a:lnSpc>
            </a:pPr>
            <a:r>
              <a:rPr lang="fr-FR" dirty="0">
                <a:solidFill>
                  <a:srgbClr val="EF7D0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Détails matériels :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Outillage électro portatif – informatique - logiciel </a:t>
            </a:r>
            <a:endParaRPr lang="fr-FR" dirty="0">
              <a:solidFill>
                <a:srgbClr val="EF7D0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085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360F161-4430-4275-8D91-E515265AEA39}"/>
              </a:ext>
            </a:extLst>
          </p:cNvPr>
          <p:cNvSpPr/>
          <p:nvPr/>
        </p:nvSpPr>
        <p:spPr>
          <a:xfrm>
            <a:off x="-1" y="6262932"/>
            <a:ext cx="12192000" cy="607546"/>
          </a:xfrm>
          <a:prstGeom prst="rect">
            <a:avLst/>
          </a:prstGeom>
          <a:solidFill>
            <a:srgbClr val="0045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spcAft>
                <a:spcPts val="1000"/>
              </a:spcAft>
            </a:pP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70382BA-A278-459F-87FA-E400EF1E0E6A}"/>
              </a:ext>
            </a:extLst>
          </p:cNvPr>
          <p:cNvSpPr txBox="1"/>
          <p:nvPr/>
        </p:nvSpPr>
        <p:spPr>
          <a:xfrm>
            <a:off x="2189200" y="6323392"/>
            <a:ext cx="4795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Spécialiste dans la transmission d’entreprises de 1 à 40 salariés </a:t>
            </a:r>
          </a:p>
          <a:p>
            <a:r>
              <a:rPr lang="fr-F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 / logistique / bâtiment / industrie / commerce de gros</a:t>
            </a:r>
            <a:endParaRPr lang="fr-FR" sz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60A437-7EFD-4387-841A-FE99BFD2532B}"/>
              </a:ext>
            </a:extLst>
          </p:cNvPr>
          <p:cNvSpPr/>
          <p:nvPr/>
        </p:nvSpPr>
        <p:spPr>
          <a:xfrm>
            <a:off x="8842726" y="6371661"/>
            <a:ext cx="3688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www.ventes-entreprises.com</a:t>
            </a:r>
            <a:endParaRPr lang="fr-FR" dirty="0">
              <a:solidFill>
                <a:schemeClr val="accent2"/>
              </a:solidFill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A7458170-12F0-4596-8051-2EDFD17B4591}"/>
              </a:ext>
            </a:extLst>
          </p:cNvPr>
          <p:cNvCxnSpPr/>
          <p:nvPr/>
        </p:nvCxnSpPr>
        <p:spPr>
          <a:xfrm>
            <a:off x="2068820" y="6315980"/>
            <a:ext cx="0" cy="43830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>
            <a:extLst>
              <a:ext uri="{FF2B5EF4-FFF2-40B4-BE49-F238E27FC236}">
                <a16:creationId xmlns:a16="http://schemas.microsoft.com/office/drawing/2014/main" id="{53AD3681-CE3D-BC88-FDC8-7E3B83488F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7975" y="126584"/>
            <a:ext cx="1673412" cy="1608336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0C0890E2-F416-195A-EBE7-3504CCF45110}"/>
              </a:ext>
            </a:extLst>
          </p:cNvPr>
          <p:cNvSpPr txBox="1"/>
          <p:nvPr/>
        </p:nvSpPr>
        <p:spPr>
          <a:xfrm>
            <a:off x="0" y="6211668"/>
            <a:ext cx="1511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Acquisition </a:t>
            </a:r>
          </a:p>
          <a:p>
            <a:r>
              <a:rPr lang="fr-FR" sz="1200" dirty="0">
                <a:solidFill>
                  <a:schemeClr val="bg1"/>
                </a:solidFill>
              </a:rPr>
              <a:t>Fusion</a:t>
            </a:r>
          </a:p>
          <a:p>
            <a:r>
              <a:rPr lang="fr-FR" sz="1200" dirty="0">
                <a:solidFill>
                  <a:schemeClr val="bg1"/>
                </a:solidFill>
              </a:rPr>
              <a:t>Transmission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8BD0617-B903-F1B9-D288-B1F5C7919A19}"/>
              </a:ext>
            </a:extLst>
          </p:cNvPr>
          <p:cNvSpPr txBox="1"/>
          <p:nvPr/>
        </p:nvSpPr>
        <p:spPr>
          <a:xfrm>
            <a:off x="-1" y="0"/>
            <a:ext cx="12141387" cy="5866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solidFill>
                  <a:srgbClr val="EF7D0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Détails véhicules :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 véhicules location longues durée</a:t>
            </a:r>
          </a:p>
          <a:p>
            <a:pPr>
              <a:lnSpc>
                <a:spcPct val="150000"/>
              </a:lnSpc>
            </a:pPr>
            <a:r>
              <a:rPr lang="fr-FR" dirty="0">
                <a:solidFill>
                  <a:srgbClr val="EF7D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salariés :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15 + 2 dirigeants </a:t>
            </a:r>
          </a:p>
          <a:p>
            <a:pPr>
              <a:lnSpc>
                <a:spcPct val="150000"/>
              </a:lnSpc>
            </a:pPr>
            <a:r>
              <a:rPr lang="fr-FR" dirty="0">
                <a:solidFill>
                  <a:srgbClr val="EF7D0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Rôle du dirigeant :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Devis – planning - gestion</a:t>
            </a:r>
            <a:endParaRPr lang="fr-FR" dirty="0">
              <a:solidFill>
                <a:srgbClr val="EF7D0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800" dirty="0">
                <a:solidFill>
                  <a:srgbClr val="EF7D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C.A.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+ 2 440 000€</a:t>
            </a:r>
          </a:p>
          <a:p>
            <a:pPr>
              <a:lnSpc>
                <a:spcPct val="150000"/>
              </a:lnSpc>
            </a:pPr>
            <a:r>
              <a:rPr lang="fr-FR" dirty="0">
                <a:solidFill>
                  <a:srgbClr val="EF7D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Bilan connu au :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31/12/2024</a:t>
            </a:r>
            <a:endParaRPr lang="fr-FR" dirty="0">
              <a:solidFill>
                <a:srgbClr val="EF7D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800" dirty="0">
                <a:solidFill>
                  <a:srgbClr val="EF7D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Masse salariale brut hors charges patronales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471 000€</a:t>
            </a:r>
            <a:endParaRPr lang="fr-FR" sz="1800" dirty="0">
              <a:solidFill>
                <a:srgbClr val="EF7D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dirty="0">
                <a:solidFill>
                  <a:srgbClr val="EF7D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Résultat d’exploitation :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695 000€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solidFill>
                  <a:srgbClr val="EF7D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Capitaux propres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546 000€</a:t>
            </a:r>
            <a:endParaRPr lang="fr-FR" sz="1800" dirty="0">
              <a:solidFill>
                <a:srgbClr val="EF7D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800" dirty="0">
                <a:solidFill>
                  <a:srgbClr val="EF7D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Valeur souhaitée des titres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2 400 000€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solidFill>
                  <a:srgbClr val="EF7D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Accompagnement pour la reprise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cédant est disposé à accompagner le repreneur </a:t>
            </a:r>
          </a:p>
          <a:p>
            <a:pPr>
              <a:lnSpc>
                <a:spcPct val="150000"/>
              </a:lnSpc>
            </a:pPr>
            <a:r>
              <a:rPr lang="fr-FR" sz="1800" dirty="0">
                <a:solidFill>
                  <a:srgbClr val="EF7D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Dossier de présentation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Dossier détaillé de 41 pages + 9 pièces en annexe transmis après signature d’une lettre d’engagement de confidentialité complétée et acceptée 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informations sur les risques auxquels ce bien est exposé sont disponible sur le site Géorisques :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www.georisques.gouv.fr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87358D1-8393-DC8D-5907-5F59AEF7A72B}"/>
              </a:ext>
            </a:extLst>
          </p:cNvPr>
          <p:cNvSpPr txBox="1"/>
          <p:nvPr/>
        </p:nvSpPr>
        <p:spPr>
          <a:xfrm>
            <a:off x="7177897" y="5834374"/>
            <a:ext cx="5014102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dirty="0"/>
              <a:t>Réalisation A.F.T. / 06.58 09 46 17 / contact@infos-aft.com</a:t>
            </a:r>
          </a:p>
        </p:txBody>
      </p:sp>
    </p:spTree>
    <p:extLst>
      <p:ext uri="{BB962C8B-B14F-4D97-AF65-F5344CB8AC3E}">
        <p14:creationId xmlns:p14="http://schemas.microsoft.com/office/powerpoint/2010/main" val="21757340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52d2b9-280f-46d6-9c78-83df31e8d4d1" xsi:nil="true"/>
    <lcf76f155ced4ddcb4097134ff3c332f xmlns="c1673d05-c14f-4cae-88d2-9809dee628ed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4BC69048959C44A90FD95F1A9024F8" ma:contentTypeVersion="11" ma:contentTypeDescription="Crée un document." ma:contentTypeScope="" ma:versionID="d501c01d7734957b2767c6fa0bd88338">
  <xsd:schema xmlns:xsd="http://www.w3.org/2001/XMLSchema" xmlns:xs="http://www.w3.org/2001/XMLSchema" xmlns:p="http://schemas.microsoft.com/office/2006/metadata/properties" xmlns:ns2="c1673d05-c14f-4cae-88d2-9809dee628ed" xmlns:ns3="3552d2b9-280f-46d6-9c78-83df31e8d4d1" targetNamespace="http://schemas.microsoft.com/office/2006/metadata/properties" ma:root="true" ma:fieldsID="5e3bab14919a64abf2d5dc45e5c22776" ns2:_="" ns3:_="">
    <xsd:import namespace="c1673d05-c14f-4cae-88d2-9809dee628ed"/>
    <xsd:import namespace="3552d2b9-280f-46d6-9c78-83df31e8d4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673d05-c14f-4cae-88d2-9809dee628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Balises d’images" ma:readOnly="false" ma:fieldId="{5cf76f15-5ced-4ddc-b409-7134ff3c332f}" ma:taxonomyMulti="true" ma:sspId="1478f8ee-cfd4-42ee-91b3-36dc6027bf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52d2b9-280f-46d6-9c78-83df31e8d4d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9bf88c88-71a5-4f3e-bd5f-242d0bd568bb}" ma:internalName="TaxCatchAll" ma:showField="CatchAllData" ma:web="3552d2b9-280f-46d6-9c78-83df31e8d4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DB4118-81DB-478D-88BF-9308AF2222E7}">
  <ds:schemaRefs>
    <ds:schemaRef ds:uri="http://schemas.microsoft.com/office/2006/metadata/properties"/>
    <ds:schemaRef ds:uri="http://www.w3.org/2000/xmlns/"/>
    <ds:schemaRef ds:uri="3552d2b9-280f-46d6-9c78-83df31e8d4d1"/>
    <ds:schemaRef ds:uri="http://www.w3.org/2001/XMLSchema-instance"/>
    <ds:schemaRef ds:uri="c1673d05-c14f-4cae-88d2-9809dee628e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19B6587-AA02-4199-80E8-E9004E72B126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c1673d05-c14f-4cae-88d2-9809dee628ed"/>
    <ds:schemaRef ds:uri="3552d2b9-280f-46d6-9c78-83df31e8d4d1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B080F9B-8DBE-46F0-A2F0-17FEBD09FCF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3556</TotalTime>
  <Words>346</Words>
  <Application>Microsoft Macintosh PowerPoint</Application>
  <PresentationFormat>Grand écran</PresentationFormat>
  <Paragraphs>41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ROLDAN</dc:creator>
  <cp:lastModifiedBy>contact@infos-aft.com</cp:lastModifiedBy>
  <cp:revision>124</cp:revision>
  <cp:lastPrinted>2023-03-03T10:42:06Z</cp:lastPrinted>
  <dcterms:created xsi:type="dcterms:W3CDTF">2020-01-28T09:31:15Z</dcterms:created>
  <dcterms:modified xsi:type="dcterms:W3CDTF">2025-03-27T13:30:36Z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0x010100A64BC69048959C44A90FD95F1A9024F8</vt:lpwstr>
  </property>
  <property fmtid="{D5CDD505-2E9C-101B-9397-08002B2CF9AE}" pid="3" name="MediaServiceImageTags">
    <vt:lpwstr/>
  </property>
</Properties>
</file>